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448" r:id="rId5"/>
    <p:sldId id="2477" r:id="rId6"/>
    <p:sldId id="2476" r:id="rId7"/>
    <p:sldId id="2433" r:id="rId8"/>
    <p:sldId id="2488" r:id="rId9"/>
    <p:sldId id="2481" r:id="rId10"/>
    <p:sldId id="2478" r:id="rId11"/>
    <p:sldId id="2468" r:id="rId12"/>
    <p:sldId id="262" r:id="rId13"/>
    <p:sldId id="2479" r:id="rId14"/>
    <p:sldId id="2480" r:id="rId15"/>
    <p:sldId id="2482" r:id="rId16"/>
    <p:sldId id="2483" r:id="rId17"/>
    <p:sldId id="2451" r:id="rId18"/>
    <p:sldId id="245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  <p14:sldId id="2488"/>
            <p14:sldId id="2481"/>
          </p14:sldIdLst>
        </p14:section>
        <p14:section name="Slides" id="{768B3C91-E877-413E-995D-115A021C66B1}">
          <p14:sldIdLst>
            <p14:sldId id="2478"/>
            <p14:sldId id="2468"/>
            <p14:sldId id="262"/>
            <p14:sldId id="2479"/>
            <p14:sldId id="2480"/>
          </p14:sldIdLst>
        </p14:section>
        <p14:section name="Project Prep" id="{93479193-71BF-41AA-9933-E2ED68D74220}">
          <p14:sldIdLst>
            <p14:sldId id="2482"/>
            <p14:sldId id="2483"/>
            <p14:sldId id="2451"/>
          </p14:sldIdLst>
        </p14:section>
        <p14:section name="Outro" id="{2C161340-6781-4E83-8F0B-AAE4A726450B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613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as.pydata.org/pandas-docs/stable/reference/api/pandas.read_excel.html" TargetMode="External"/><Relationship Id="rId2" Type="http://schemas.openxmlformats.org/officeDocument/2006/relationships/hyperlink" Target="https://pandas.pydata.org/docs/getting_started/index.html" TargetMode="Externa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hyperlink" Target="https://pandas.pydata.org/docs/getting_started/intro_tutorials/index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hyperlink" Target="https://matplotlib.org/" TargetMode="Externa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4.png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unjw.us/jstool/npp/" TargetMode="External"/><Relationship Id="rId13" Type="http://schemas.openxmlformats.org/officeDocument/2006/relationships/image" Target="../media/image16.png"/><Relationship Id="rId3" Type="http://schemas.openxmlformats.org/officeDocument/2006/relationships/hyperlink" Target="https://docs.anaconda.com/anaconda/navigator/index.html" TargetMode="External"/><Relationship Id="rId7" Type="http://schemas.openxmlformats.org/officeDocument/2006/relationships/hyperlink" Target="https://notepad-plus-plus.org/" TargetMode="External"/><Relationship Id="rId12" Type="http://schemas.openxmlformats.org/officeDocument/2006/relationships/image" Target="../media/image17.png"/><Relationship Id="rId2" Type="http://schemas.openxmlformats.org/officeDocument/2006/relationships/hyperlink" Target="https://www.anaconda.com/products/individual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freecodecamp.org/news/the-beginners-guide-to-git-github/" TargetMode="External"/><Relationship Id="rId11" Type="http://schemas.openxmlformats.org/officeDocument/2006/relationships/image" Target="../media/image19.png"/><Relationship Id="rId5" Type="http://schemas.openxmlformats.org/officeDocument/2006/relationships/hyperlink" Target="https://desktop.github.com/" TargetMode="External"/><Relationship Id="rId10" Type="http://schemas.openxmlformats.org/officeDocument/2006/relationships/hyperlink" Target="https://wiki.python.org/moin/BeginnersGuide" TargetMode="External"/><Relationship Id="rId4" Type="http://schemas.openxmlformats.org/officeDocument/2006/relationships/hyperlink" Target="https://github.com/" TargetMode="External"/><Relationship Id="rId9" Type="http://schemas.openxmlformats.org/officeDocument/2006/relationships/hyperlink" Target="https://www.python.org/about/gettingstarted/" TargetMode="External"/><Relationship Id="rId1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Welcome to the Riot API Bootcamp!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Know more, win more.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89524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800" kern="1200" spc="3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Anaconda Navigator Video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9551BB8-4060-4A0C-8AA0-7B65E771FBDA}"/>
              </a:ext>
            </a:extLst>
          </p:cNvPr>
          <p:cNvSpPr txBox="1">
            <a:spLocks/>
          </p:cNvSpPr>
          <p:nvPr/>
        </p:nvSpPr>
        <p:spPr>
          <a:xfrm>
            <a:off x="1136429" y="2278173"/>
            <a:ext cx="6467867" cy="3450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400" b="1" dirty="0"/>
              <a:t>Walkthrough of features</a:t>
            </a:r>
          </a:p>
          <a:p>
            <a:pPr marL="0">
              <a:lnSpc>
                <a:spcPct val="90000"/>
              </a:lnSpc>
            </a:pPr>
            <a:r>
              <a:rPr lang="en-US" sz="2400" dirty="0"/>
              <a:t>Spyder</a:t>
            </a:r>
          </a:p>
          <a:p>
            <a:pPr marL="0">
              <a:lnSpc>
                <a:spcPct val="90000"/>
              </a:lnSpc>
            </a:pPr>
            <a:r>
              <a:rPr lang="en-US" sz="2400" dirty="0"/>
              <a:t>Making an environment</a:t>
            </a:r>
          </a:p>
          <a:p>
            <a:pPr marL="0">
              <a:lnSpc>
                <a:spcPct val="90000"/>
              </a:lnSpc>
            </a:pPr>
            <a:r>
              <a:rPr lang="en-US" sz="2400" dirty="0"/>
              <a:t>Package Manager</a:t>
            </a:r>
          </a:p>
          <a:p>
            <a:pPr marL="0">
              <a:lnSpc>
                <a:spcPct val="90000"/>
              </a:lnSpc>
            </a:pPr>
            <a:r>
              <a:rPr lang="en-US" sz="2400" dirty="0"/>
              <a:t>Anaconda prompt 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346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rgbClr val="00B7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CEC66E93-9DB4-462D-8558-2F7285C222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09" t="-3024" r="32367" b="34255"/>
          <a:stretch/>
        </p:blipFill>
        <p:spPr>
          <a:xfrm>
            <a:off x="9366792" y="2857501"/>
            <a:ext cx="1237388" cy="1142998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41428" y="6356350"/>
            <a:ext cx="10123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519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800" kern="1200" spc="3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Notepad++ Video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9551BB8-4060-4A0C-8AA0-7B65E771FBDA}"/>
              </a:ext>
            </a:extLst>
          </p:cNvPr>
          <p:cNvSpPr txBox="1">
            <a:spLocks/>
          </p:cNvSpPr>
          <p:nvPr/>
        </p:nvSpPr>
        <p:spPr>
          <a:xfrm>
            <a:off x="1136429" y="2278173"/>
            <a:ext cx="6467867" cy="3450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400" b="1" dirty="0"/>
              <a:t>Walkthrough of features</a:t>
            </a:r>
          </a:p>
          <a:p>
            <a:pPr marL="0">
              <a:lnSpc>
                <a:spcPct val="90000"/>
              </a:lnSpc>
            </a:pPr>
            <a:r>
              <a:rPr lang="en-US" sz="2400" dirty="0"/>
              <a:t>Programming Language selection</a:t>
            </a:r>
          </a:p>
          <a:p>
            <a:pPr marL="0">
              <a:lnSpc>
                <a:spcPct val="90000"/>
              </a:lnSpc>
            </a:pPr>
            <a:r>
              <a:rPr lang="en-US" sz="2400" dirty="0"/>
              <a:t>Adding Plug-ins</a:t>
            </a:r>
          </a:p>
          <a:p>
            <a:pPr marL="0">
              <a:lnSpc>
                <a:spcPct val="90000"/>
              </a:lnSpc>
            </a:pPr>
            <a:r>
              <a:rPr lang="en-US" sz="2400" dirty="0"/>
              <a:t>JSON example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574C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rgbClr val="FFA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75AF085-76C9-4880-817F-B13E3C7E8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41428" y="6356350"/>
            <a:ext cx="10123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351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374244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spc="300" dirty="0"/>
              <a:t>First Steps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3704" y="1012054"/>
            <a:ext cx="9481531" cy="858418"/>
          </a:xfrm>
        </p:spPr>
        <p:txBody>
          <a:bodyPr>
            <a:normAutofit fontScale="77500" lnSpcReduction="20000"/>
          </a:bodyPr>
          <a:lstStyle/>
          <a:p>
            <a:r>
              <a:rPr lang="en-US" sz="2600" b="1" spc="300" dirty="0">
                <a:solidFill>
                  <a:schemeClr val="tx1"/>
                </a:solidFill>
              </a:rPr>
              <a:t>Let’s build our first Python script!</a:t>
            </a:r>
          </a:p>
          <a:p>
            <a:pPr>
              <a:spcBef>
                <a:spcPts val="0"/>
              </a:spcBef>
            </a:pPr>
            <a:r>
              <a:rPr lang="en-US" sz="2200" dirty="0"/>
              <a:t>Goal: familiarity with Python, Spyder IDE, Pandas package</a:t>
            </a:r>
            <a:endParaRPr lang="en-US" sz="2200" spc="300" dirty="0">
              <a:solidFill>
                <a:schemeClr val="tx1"/>
              </a:solidFill>
            </a:endParaRPr>
          </a:p>
          <a:p>
            <a:endParaRPr lang="en-US" b="1" spc="300" dirty="0">
              <a:solidFill>
                <a:schemeClr val="tx1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12</a:t>
            </a:fld>
            <a:endParaRPr lang="en-US" dirty="0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3704" y="2042750"/>
            <a:ext cx="5157787" cy="442555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400" b="1" dirty="0"/>
              <a:t>Open the Python IDE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Open Anaconda Navigator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Click Spyder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400" b="1" dirty="0">
                <a:solidFill>
                  <a:schemeClr val="tx1"/>
                </a:solidFill>
              </a:rPr>
              <a:t>Update the file information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Purpose of the file &amp; last update</a:t>
            </a: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Save the file!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400" b="1" dirty="0">
                <a:solidFill>
                  <a:schemeClr val="tx1"/>
                </a:solidFill>
              </a:rPr>
              <a:t>Import Pandas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import pandas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https://pandas.pydata.org/docs/getting_started/index.html</a:t>
            </a: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400" b="1" dirty="0">
                <a:solidFill>
                  <a:schemeClr val="tx1"/>
                </a:solidFill>
              </a:rPr>
              <a:t>Create a data set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Open Excel and create your own (be sure to save!)</a:t>
            </a: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Find an already existing file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endParaRPr lang="en-US" sz="1000" dirty="0"/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8E6BD782-1F8E-4CF7-ADDF-5AE9EBE2EF98}"/>
              </a:ext>
            </a:extLst>
          </p:cNvPr>
          <p:cNvSpPr txBox="1">
            <a:spLocks/>
          </p:cNvSpPr>
          <p:nvPr/>
        </p:nvSpPr>
        <p:spPr>
          <a:xfrm>
            <a:off x="6096000" y="2042750"/>
            <a:ext cx="5157787" cy="44255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 startAt="5"/>
            </a:pPr>
            <a:r>
              <a:rPr lang="en-US" sz="1400" b="1" dirty="0"/>
              <a:t>Load the data in Python</a:t>
            </a:r>
            <a:endParaRPr lang="en-US" sz="1400" b="1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Don’t know how? Always check Stack Overflow or documentation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https://pandas.pydata.org/pandas-docs/stable/reference/api/pandas.read_excel.html</a:t>
            </a: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 startAt="5"/>
            </a:pPr>
            <a:r>
              <a:rPr lang="en-US" sz="1400" b="1" dirty="0"/>
              <a:t>Play around with the data</a:t>
            </a:r>
            <a:endParaRPr lang="en-US" sz="1400" b="1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Try deleting a column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What about adding a column?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More info: </a:t>
            </a: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https://pandas.pydata.org/docs/getting_started/intro_tutorials/index.html</a:t>
            </a: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4E6DA68-B6B2-47DB-975A-71C04FEDFC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6323" y="3986782"/>
            <a:ext cx="2739580" cy="187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895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5000" kern="1200" spc="3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First Steps Continued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500" b="1" dirty="0"/>
              <a:t>There’s a package for basically everything!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Statistical analysis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Graphing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Graphical interfaces, etc.</a:t>
            </a:r>
          </a:p>
          <a:p>
            <a:pPr>
              <a:lnSpc>
                <a:spcPct val="90000"/>
              </a:lnSpc>
            </a:pPr>
            <a:endParaRPr lang="en-US" sz="1500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500" b="1" dirty="0"/>
              <a:t>Example for graphing: Matplotlib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https://matplotlib.org/</a:t>
            </a:r>
            <a:endParaRPr lang="en-US" sz="1500" dirty="0"/>
          </a:p>
          <a:p>
            <a:pPr lvl="1">
              <a:lnSpc>
                <a:spcPct val="90000"/>
              </a:lnSpc>
            </a:pPr>
            <a:r>
              <a:rPr lang="en-US" sz="1500" dirty="0"/>
              <a:t>Create everything from bar graphs to heat maps</a:t>
            </a:r>
          </a:p>
          <a:p>
            <a:pPr>
              <a:lnSpc>
                <a:spcPct val="90000"/>
              </a:lnSpc>
            </a:pPr>
            <a:endParaRPr lang="en-US" sz="1500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500" b="1" dirty="0"/>
              <a:t>Try looking up something that interests you and see if there’s a Python package for it!</a:t>
            </a:r>
          </a:p>
        </p:txBody>
      </p:sp>
      <p:pic>
        <p:nvPicPr>
          <p:cNvPr id="6" name="Picture 5" descr="Chart, radar chart&#10;&#10;Description automatically generated">
            <a:extLst>
              <a:ext uri="{FF2B5EF4-FFF2-40B4-BE49-F238E27FC236}">
                <a16:creationId xmlns:a16="http://schemas.microsoft.com/office/drawing/2014/main" id="{F7F2F2BB-4A5C-487D-AD6E-E1218D801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048" y="1893665"/>
            <a:ext cx="5458968" cy="3070669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832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14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Project-1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Read </a:t>
            </a:r>
            <a:r>
              <a:rPr lang="en-US" sz="2000" i="1" dirty="0"/>
              <a:t>raw_data.csv </a:t>
            </a:r>
            <a:r>
              <a:rPr lang="en-US" sz="2000" dirty="0"/>
              <a:t>file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Convert the data to a </a:t>
            </a:r>
            <a:r>
              <a:rPr lang="en-US" sz="2000" dirty="0" err="1"/>
              <a:t>dataframe</a:t>
            </a: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Add a column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Make a graph</a:t>
            </a:r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 dirty="0"/>
              <a:t>Bootcamp syllabus</a:t>
            </a:r>
            <a:endParaRPr lang="en-US" sz="4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6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4BA8418F-8203-42D4-9392-B2EBC59DF999}"/>
              </a:ext>
            </a:extLst>
          </p:cNvPr>
          <p:cNvSpPr txBox="1">
            <a:spLocks/>
          </p:cNvSpPr>
          <p:nvPr/>
        </p:nvSpPr>
        <p:spPr>
          <a:xfrm>
            <a:off x="546307" y="137828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Bootcamp syllabus</a:t>
            </a:r>
            <a:endParaRPr lang="en-US" sz="4800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ED1731EA-9D9B-430B-BEC4-5699A810607F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E23F871-3699-4F32-A39A-E0F28CDBFC95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644D4B-765C-4B37-9AC1-F397D272CB02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</p:spTree>
    <p:extLst>
      <p:ext uri="{BB962C8B-B14F-4D97-AF65-F5344CB8AC3E}">
        <p14:creationId xmlns:p14="http://schemas.microsoft.com/office/powerpoint/2010/main" val="4094964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527733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400" spc="300"/>
              <a:t>GitHub Desktop Video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4484" y="599325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8C2E478F-E849-4A8C-AF1F-CBCC78A7CBFA}" type="slidenum">
              <a:rPr lang="en-US" sz="150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6</a:t>
            </a:fld>
            <a:endParaRPr lang="en-US" sz="1500">
              <a:solidFill>
                <a:srgbClr val="FFFFFF"/>
              </a:solidFill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9551BB8-4060-4A0C-8AA0-7B65E771FBDA}"/>
              </a:ext>
            </a:extLst>
          </p:cNvPr>
          <p:cNvSpPr txBox="1">
            <a:spLocks/>
          </p:cNvSpPr>
          <p:nvPr/>
        </p:nvSpPr>
        <p:spPr>
          <a:xfrm>
            <a:off x="805543" y="2871982"/>
            <a:ext cx="4558309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90000"/>
              </a:lnSpc>
            </a:pPr>
            <a:r>
              <a:rPr lang="en-US" sz="1800" b="1"/>
              <a:t>Walkthrough of features</a:t>
            </a:r>
          </a:p>
          <a:p>
            <a:pPr marL="0">
              <a:lnSpc>
                <a:spcPct val="90000"/>
              </a:lnSpc>
            </a:pPr>
            <a:r>
              <a:rPr lang="en-US" sz="1800"/>
              <a:t>Downloading</a:t>
            </a:r>
          </a:p>
          <a:p>
            <a:pPr marL="0">
              <a:lnSpc>
                <a:spcPct val="90000"/>
              </a:lnSpc>
            </a:pPr>
            <a:r>
              <a:rPr lang="en-US" sz="1800"/>
              <a:t>Cloning a Repo</a:t>
            </a:r>
          </a:p>
          <a:p>
            <a:pPr marL="0">
              <a:lnSpc>
                <a:spcPct val="90000"/>
              </a:lnSpc>
            </a:pPr>
            <a:r>
              <a:rPr lang="en-US" sz="1800"/>
              <a:t>Pushing a commit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99A8FB7-A79B-4BC9-9D56-B79587F6A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5005" y="2650637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6114379-CEF2-4927-BEAC-763037C09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9597" y="2815229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23893E2-3349-46D7-A7AA-B9E447957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96859" y="0"/>
            <a:ext cx="4198060" cy="3650200"/>
          </a:xfrm>
          <a:custGeom>
            <a:avLst/>
            <a:gdLst>
              <a:gd name="connsiteX0" fmla="*/ 262846 w 4198060"/>
              <a:gd name="connsiteY0" fmla="*/ 0 h 3650200"/>
              <a:gd name="connsiteX1" fmla="*/ 4198060 w 4198060"/>
              <a:gd name="connsiteY1" fmla="*/ 0 h 3650200"/>
              <a:gd name="connsiteX2" fmla="*/ 4198060 w 4198060"/>
              <a:gd name="connsiteY2" fmla="*/ 3021648 h 3650200"/>
              <a:gd name="connsiteX3" fmla="*/ 4142653 w 4198060"/>
              <a:gd name="connsiteY3" fmla="*/ 3072005 h 3650200"/>
              <a:gd name="connsiteX4" fmla="*/ 2532040 w 4198060"/>
              <a:gd name="connsiteY4" fmla="*/ 3650200 h 3650200"/>
              <a:gd name="connsiteX5" fmla="*/ 0 w 4198060"/>
              <a:gd name="connsiteY5" fmla="*/ 1118160 h 3650200"/>
              <a:gd name="connsiteX6" fmla="*/ 198981 w 4198060"/>
              <a:gd name="connsiteY6" fmla="*/ 132576 h 365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14C23C8-0D86-4D9E-A9C7-76291675C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0603" y="1"/>
            <a:ext cx="4034316" cy="3486455"/>
          </a:xfrm>
          <a:custGeom>
            <a:avLst/>
            <a:gdLst>
              <a:gd name="connsiteX0" fmla="*/ 280681 w 4034316"/>
              <a:gd name="connsiteY0" fmla="*/ 0 h 3486455"/>
              <a:gd name="connsiteX1" fmla="*/ 4034316 w 4034316"/>
              <a:gd name="connsiteY1" fmla="*/ 0 h 3486455"/>
              <a:gd name="connsiteX2" fmla="*/ 4034316 w 4034316"/>
              <a:gd name="connsiteY2" fmla="*/ 2800630 h 3486455"/>
              <a:gd name="connsiteX3" fmla="*/ 3874752 w 4034316"/>
              <a:gd name="connsiteY3" fmla="*/ 2945652 h 3486455"/>
              <a:gd name="connsiteX4" fmla="*/ 2368296 w 4034316"/>
              <a:gd name="connsiteY4" fmla="*/ 3486455 h 3486455"/>
              <a:gd name="connsiteX5" fmla="*/ 0 w 4034316"/>
              <a:gd name="connsiteY5" fmla="*/ 1118159 h 3486455"/>
              <a:gd name="connsiteX6" fmla="*/ 186113 w 4034316"/>
              <a:gd name="connsiteY6" fmla="*/ 196311 h 3486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4316" h="3486455">
                <a:moveTo>
                  <a:pt x="280681" y="0"/>
                </a:moveTo>
                <a:lnTo>
                  <a:pt x="4034316" y="0"/>
                </a:lnTo>
                <a:lnTo>
                  <a:pt x="4034316" y="2800630"/>
                </a:lnTo>
                <a:lnTo>
                  <a:pt x="3874752" y="2945652"/>
                </a:lnTo>
                <a:cubicBezTo>
                  <a:pt x="3465371" y="3283503"/>
                  <a:pt x="2940535" y="3486455"/>
                  <a:pt x="2368296" y="3486455"/>
                </a:cubicBezTo>
                <a:cubicBezTo>
                  <a:pt x="1060322" y="3486455"/>
                  <a:pt x="0" y="2426133"/>
                  <a:pt x="0" y="1118159"/>
                </a:cubicBezTo>
                <a:cubicBezTo>
                  <a:pt x="0" y="791166"/>
                  <a:pt x="66270" y="479650"/>
                  <a:pt x="186113" y="19631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2574C256-B045-4816-B40D-D50B330579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025"/>
          <a:stretch/>
        </p:blipFill>
        <p:spPr>
          <a:xfrm>
            <a:off x="8850774" y="558661"/>
            <a:ext cx="3028386" cy="1830505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D602F96-6D98-4667-9DE1-1F60A6F9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366" y="3385790"/>
            <a:ext cx="1741359" cy="1741359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2B7592FE-10D1-4664-B623-353F47C8D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8132" y="4032250"/>
            <a:ext cx="3303868" cy="2825750"/>
          </a:xfrm>
          <a:custGeom>
            <a:avLst/>
            <a:gdLst>
              <a:gd name="connsiteX0" fmla="*/ 1888600 w 3303868"/>
              <a:gd name="connsiteY0" fmla="*/ 0 h 2825750"/>
              <a:gd name="connsiteX1" fmla="*/ 3224042 w 3303868"/>
              <a:gd name="connsiteY1" fmla="*/ 553158 h 2825750"/>
              <a:gd name="connsiteX2" fmla="*/ 3303868 w 3303868"/>
              <a:gd name="connsiteY2" fmla="*/ 640989 h 2825750"/>
              <a:gd name="connsiteX3" fmla="*/ 3303868 w 3303868"/>
              <a:gd name="connsiteY3" fmla="*/ 2825750 h 2825750"/>
              <a:gd name="connsiteX4" fmla="*/ 250380 w 3303868"/>
              <a:gd name="connsiteY4" fmla="*/ 2825750 h 2825750"/>
              <a:gd name="connsiteX5" fmla="*/ 227944 w 3303868"/>
              <a:gd name="connsiteY5" fmla="*/ 2788819 h 2825750"/>
              <a:gd name="connsiteX6" fmla="*/ 0 w 3303868"/>
              <a:gd name="connsiteY6" fmla="*/ 1888600 h 2825750"/>
              <a:gd name="connsiteX7" fmla="*/ 1888600 w 3303868"/>
              <a:gd name="connsiteY7" fmla="*/ 0 h 282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3868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303868" y="640989"/>
                </a:lnTo>
                <a:lnTo>
                  <a:pt x="3303868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2248578-C6EF-47FB-8B88-AD65C2745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3088" y="4197206"/>
            <a:ext cx="3138912" cy="2660795"/>
          </a:xfrm>
          <a:custGeom>
            <a:avLst/>
            <a:gdLst>
              <a:gd name="connsiteX0" fmla="*/ 1723644 w 3138912"/>
              <a:gd name="connsiteY0" fmla="*/ 0 h 2660795"/>
              <a:gd name="connsiteX1" fmla="*/ 3053691 w 3138912"/>
              <a:gd name="connsiteY1" fmla="*/ 627247 h 2660795"/>
              <a:gd name="connsiteX2" fmla="*/ 3138912 w 3138912"/>
              <a:gd name="connsiteY2" fmla="*/ 741211 h 2660795"/>
              <a:gd name="connsiteX3" fmla="*/ 3138912 w 3138912"/>
              <a:gd name="connsiteY3" fmla="*/ 2660795 h 2660795"/>
              <a:gd name="connsiteX4" fmla="*/ 278239 w 3138912"/>
              <a:gd name="connsiteY4" fmla="*/ 2660795 h 2660795"/>
              <a:gd name="connsiteX5" fmla="*/ 208035 w 3138912"/>
              <a:gd name="connsiteY5" fmla="*/ 2545235 h 2660795"/>
              <a:gd name="connsiteX6" fmla="*/ 0 w 3138912"/>
              <a:gd name="connsiteY6" fmla="*/ 1723644 h 2660795"/>
              <a:gd name="connsiteX7" fmla="*/ 1723644 w 3138912"/>
              <a:gd name="connsiteY7" fmla="*/ 0 h 266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BD52AA5E-7C4C-477F-8AA5-C4D67FFA8E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409" t="-3024" r="32367" b="34255"/>
          <a:stretch/>
        </p:blipFill>
        <p:spPr>
          <a:xfrm>
            <a:off x="9797986" y="4857750"/>
            <a:ext cx="1975863" cy="182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70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1: Basics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702810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Module 1: Basics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420" r="20420"/>
          <a:stretch/>
        </p:blipFill>
        <p:spPr>
          <a:xfrm>
            <a:off x="0" y="0"/>
            <a:ext cx="6096000" cy="686792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1544E0-EC3C-4241-95E5-FD6AD26BDF5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</p:txBody>
      </p:sp>
    </p:spTree>
    <p:extLst>
      <p:ext uri="{BB962C8B-B14F-4D97-AF65-F5344CB8AC3E}">
        <p14:creationId xmlns:p14="http://schemas.microsoft.com/office/powerpoint/2010/main" val="847896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374244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spc="300" dirty="0"/>
              <a:t>Resources to get started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3704" y="1375966"/>
            <a:ext cx="5157787" cy="494506"/>
          </a:xfrm>
        </p:spPr>
        <p:txBody>
          <a:bodyPr>
            <a:normAutofit fontScale="92500" lnSpcReduction="20000"/>
          </a:bodyPr>
          <a:lstStyle/>
          <a:p>
            <a:r>
              <a:rPr lang="en-US" b="1" spc="300" dirty="0">
                <a:solidFill>
                  <a:schemeClr val="tx1"/>
                </a:solidFill>
              </a:rPr>
              <a:t>Python </a:t>
            </a:r>
            <a:r>
              <a:rPr lang="en-US" b="1" spc="300" dirty="0"/>
              <a:t>(Programming Language)</a:t>
            </a:r>
            <a:endParaRPr lang="en-US" b="1" spc="300" dirty="0">
              <a:solidFill>
                <a:schemeClr val="tx1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860122EB-A383-47DA-A1DE-4A3EA1706C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5912" y="1937353"/>
            <a:ext cx="4821485" cy="44299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 b="1" dirty="0"/>
              <a:t>Anaconda Navigator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Python IDE + package manager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Download at: </a:t>
            </a: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https://www.anaconda.com/products/individual</a:t>
            </a: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Guide: </a:t>
            </a: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https://docs.anaconda.com/anaconda/navigator/index.html</a:t>
            </a: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 b="1" dirty="0"/>
              <a:t>GitHub 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Version control and collaborative coding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Web version at </a:t>
            </a: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Download the desktop app: </a:t>
            </a: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https://desktop.github.com/</a:t>
            </a:r>
            <a:endParaRPr lang="en-US" sz="1200" dirty="0"/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Guide to getting started: </a:t>
            </a: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https://www.freecodecamp.org/news/the-beginners-guide-to-git-github/</a:t>
            </a:r>
            <a:endParaRPr lang="en-US" sz="12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 b="1" dirty="0"/>
              <a:t>Notepad++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Text editor, useful for reading data files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Download at: </a:t>
            </a: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https://notepad-plus-plus.org/</a:t>
            </a: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Very useful plug-in, “JS Tool”</a:t>
            </a:r>
            <a:br>
              <a:rPr lang="en-US" sz="1200" dirty="0"/>
            </a:b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https://www.sunjw.us/jstool/npp/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3704" y="2042750"/>
            <a:ext cx="5157787" cy="321375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 b="1" dirty="0"/>
              <a:t>Python is a programming language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A way of translating language into computer code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Free, distributed by the Python Foundation: </a:t>
            </a: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https://www.python.org/about/gettingstarted/</a:t>
            </a: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 b="1" dirty="0"/>
              <a:t>This is not a Python course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I expect you know basic programming concepts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Example: </a:t>
            </a:r>
            <a:r>
              <a:rPr lang="en-US" sz="1200" dirty="0"/>
              <a:t>I will explain what a for loop does, but not the syntax behind it</a:t>
            </a:r>
            <a:endParaRPr lang="en-US" sz="12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chemeClr val="tx1"/>
                </a:solidFill>
              </a:rPr>
              <a:t>There are plent</a:t>
            </a:r>
            <a:r>
              <a:rPr lang="en-US" sz="1400" b="1" dirty="0"/>
              <a:t>y of Python guides out there!</a:t>
            </a:r>
            <a:endParaRPr lang="en-US" sz="1400" b="1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Better explainers than I can make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/>
              <a:t>Python Foundation even has a getting started guide:</a:t>
            </a:r>
            <a:br>
              <a:rPr lang="en-US" sz="1200" dirty="0"/>
            </a:br>
            <a:r>
              <a:rPr lang="en-US" sz="12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https://wiki.python.org/moin/BeginnersGuide</a:t>
            </a:r>
            <a:endParaRPr lang="en-US" sz="12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00E1E14-512F-49FC-9C2D-855E646396C5}"/>
              </a:ext>
            </a:extLst>
          </p:cNvPr>
          <p:cNvSpPr txBox="1">
            <a:spLocks/>
          </p:cNvSpPr>
          <p:nvPr/>
        </p:nvSpPr>
        <p:spPr>
          <a:xfrm>
            <a:off x="6590511" y="1375966"/>
            <a:ext cx="5157787" cy="4945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spc="300" dirty="0"/>
              <a:t>Applications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8683675B-BDE1-4189-B4C6-BDDCDCCBDE94}"/>
              </a:ext>
            </a:extLst>
          </p:cNvPr>
          <p:cNvSpPr txBox="1">
            <a:spLocks/>
          </p:cNvSpPr>
          <p:nvPr/>
        </p:nvSpPr>
        <p:spPr>
          <a:xfrm>
            <a:off x="754603" y="5541784"/>
            <a:ext cx="5636896" cy="11090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/>
              <a:t>These are not the only programs out there- only what I use!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dirty="0"/>
              <a:t>Just about everything is free &amp; open source, so there is a lot of help on the internet (check Stack Overflow!)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BB15605D-77C7-4A2F-831C-844F326CC25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35823" y="2155752"/>
            <a:ext cx="997549" cy="1109081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1A7498E6-A84E-49A9-B9FF-EDDB568E0C2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0409" t="-3024" r="32367" b="34255"/>
          <a:stretch/>
        </p:blipFill>
        <p:spPr>
          <a:xfrm>
            <a:off x="10176579" y="1796206"/>
            <a:ext cx="778466" cy="719092"/>
          </a:xfrm>
          <a:prstGeom prst="rect">
            <a:avLst/>
          </a:prstGeom>
        </p:spPr>
      </p:pic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6DF7367-49E5-42AC-958C-BE399F21B52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244599" y="5128427"/>
            <a:ext cx="967897" cy="967897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F80A5B72-9F4B-49DD-8F97-4599EAD1BA61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b="33025"/>
          <a:stretch/>
        </p:blipFill>
        <p:spPr>
          <a:xfrm>
            <a:off x="10013300" y="3315432"/>
            <a:ext cx="1105023" cy="6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578</TotalTime>
  <Words>1249</Words>
  <Application>Microsoft Office PowerPoint</Application>
  <PresentationFormat>Widescreen</PresentationFormat>
  <Paragraphs>201</Paragraphs>
  <Slides>15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Wingdings</vt:lpstr>
      <vt:lpstr>Office Theme</vt:lpstr>
      <vt:lpstr>Welcome to the Riot API Bootcamp!</vt:lpstr>
      <vt:lpstr>What is the purpose of this course?</vt:lpstr>
      <vt:lpstr>Who am i?</vt:lpstr>
      <vt:lpstr>Bootcamp syllabus</vt:lpstr>
      <vt:lpstr>PowerPoint Presentation</vt:lpstr>
      <vt:lpstr>GitHub Desktop Video</vt:lpstr>
      <vt:lpstr>Module 1: Basics</vt:lpstr>
      <vt:lpstr>Module 1: Basics</vt:lpstr>
      <vt:lpstr>Resources to get started</vt:lpstr>
      <vt:lpstr>Anaconda Navigator Video</vt:lpstr>
      <vt:lpstr>Notepad++ Video</vt:lpstr>
      <vt:lpstr>First Steps</vt:lpstr>
      <vt:lpstr>First Steps Continued</vt:lpstr>
      <vt:lpstr>Project-1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46</cp:revision>
  <dcterms:created xsi:type="dcterms:W3CDTF">2020-12-14T19:35:28Z</dcterms:created>
  <dcterms:modified xsi:type="dcterms:W3CDTF">2022-02-17T01:03:31Z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